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K Modular" panose="020B0604020202020204" charset="0"/>
      <p:regular r:id="rId16"/>
    </p:embeddedFont>
    <p:embeddedFont>
      <p:font typeface="Prachason Neue" panose="020B0604020202020204" charset="-34"/>
      <p:regular r:id="rId17"/>
    </p:embeddedFont>
    <p:embeddedFont>
      <p:font typeface="Prachason Neue Bold" panose="020B0604020202020204" charset="-34"/>
      <p:regular r:id="rId18"/>
    </p:embeddedFont>
    <p:embeddedFont>
      <p:font typeface="Technocra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22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openxmlformats.org/officeDocument/2006/relationships/image" Target="../media/image4.png"/><Relationship Id="rId12" Type="http://schemas.openxmlformats.org/officeDocument/2006/relationships/image" Target="../media/image9.gif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1.jpeg"/><Relationship Id="rId9" Type="http://schemas.openxmlformats.org/officeDocument/2006/relationships/image" Target="../media/image6.sv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8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37.png"/><Relationship Id="rId17" Type="http://schemas.openxmlformats.org/officeDocument/2006/relationships/image" Target="../media/image27.svg"/><Relationship Id="rId2" Type="http://schemas.openxmlformats.org/officeDocument/2006/relationships/video" Target="../media/media2.mp4"/><Relationship Id="rId16" Type="http://schemas.openxmlformats.org/officeDocument/2006/relationships/image" Target="../media/image26.png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11" Type="http://schemas.openxmlformats.org/officeDocument/2006/relationships/image" Target="../media/image36.svg"/><Relationship Id="rId5" Type="http://schemas.openxmlformats.org/officeDocument/2006/relationships/image" Target="../media/image9.gif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2.svg"/><Relationship Id="rId4" Type="http://schemas.openxmlformats.org/officeDocument/2006/relationships/image" Target="../media/image32.jpe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svg"/><Relationship Id="rId12" Type="http://schemas.openxmlformats.org/officeDocument/2006/relationships/image" Target="../media/image5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svg"/><Relationship Id="rId12" Type="http://schemas.openxmlformats.org/officeDocument/2006/relationships/image" Target="../media/image54.jpe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5.jpe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53.sv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46.svg"/><Relationship Id="rId1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eg"/><Relationship Id="rId3" Type="http://schemas.openxmlformats.org/officeDocument/2006/relationships/image" Target="../media/image64.svg"/><Relationship Id="rId7" Type="http://schemas.openxmlformats.org/officeDocument/2006/relationships/image" Target="../media/image58.svg"/><Relationship Id="rId12" Type="http://schemas.openxmlformats.org/officeDocument/2006/relationships/image" Target="../media/image71.jpeg"/><Relationship Id="rId2" Type="http://schemas.openxmlformats.org/officeDocument/2006/relationships/image" Target="../media/image63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0.jpeg"/><Relationship Id="rId5" Type="http://schemas.openxmlformats.org/officeDocument/2006/relationships/image" Target="../media/image66.sv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5.png"/><Relationship Id="rId9" Type="http://schemas.openxmlformats.org/officeDocument/2006/relationships/image" Target="../media/image68.svg"/><Relationship Id="rId14" Type="http://schemas.openxmlformats.org/officeDocument/2006/relationships/image" Target="../media/image7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42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267" y="628342"/>
            <a:ext cx="16501700" cy="9039841"/>
            <a:chOff x="0" y="0"/>
            <a:chExt cx="22002266" cy="12053122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rcRect t="6174" b="6174"/>
            <a:stretch>
              <a:fillRect/>
            </a:stretch>
          </p:blipFill>
          <p:spPr>
            <a:xfrm>
              <a:off x="0" y="0"/>
              <a:ext cx="22002266" cy="1205312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5214730" y="-5214730"/>
            <a:ext cx="4075298" cy="14504759"/>
            <a:chOff x="0" y="0"/>
            <a:chExt cx="5072051" cy="18052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72051" cy="18052393"/>
            </a:xfrm>
            <a:custGeom>
              <a:avLst/>
              <a:gdLst/>
              <a:ahLst/>
              <a:cxnLst/>
              <a:rect l="l" t="t" r="r" b="b"/>
              <a:pathLst>
                <a:path w="5072051" h="18052393">
                  <a:moveTo>
                    <a:pt x="1324610" y="0"/>
                  </a:moveTo>
                  <a:lnTo>
                    <a:pt x="0" y="0"/>
                  </a:lnTo>
                  <a:lnTo>
                    <a:pt x="0" y="16727782"/>
                  </a:lnTo>
                  <a:lnTo>
                    <a:pt x="1324610" y="18052393"/>
                  </a:lnTo>
                  <a:lnTo>
                    <a:pt x="5072051" y="18052393"/>
                  </a:lnTo>
                  <a:lnTo>
                    <a:pt x="5072051" y="0"/>
                  </a:lnTo>
                  <a:lnTo>
                    <a:pt x="132461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4173410" y="6583116"/>
            <a:ext cx="2182210" cy="6046970"/>
            <a:chOff x="0" y="0"/>
            <a:chExt cx="2525807" cy="6999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5807" cy="6999088"/>
            </a:xfrm>
            <a:custGeom>
              <a:avLst/>
              <a:gdLst/>
              <a:ahLst/>
              <a:cxnLst/>
              <a:rect l="l" t="t" r="r" b="b"/>
              <a:pathLst>
                <a:path w="2525807" h="6999088">
                  <a:moveTo>
                    <a:pt x="1324610" y="0"/>
                  </a:moveTo>
                  <a:lnTo>
                    <a:pt x="0" y="0"/>
                  </a:lnTo>
                  <a:lnTo>
                    <a:pt x="0" y="5674478"/>
                  </a:lnTo>
                  <a:lnTo>
                    <a:pt x="1324610" y="6999088"/>
                  </a:lnTo>
                  <a:lnTo>
                    <a:pt x="2525807" y="6999088"/>
                  </a:lnTo>
                  <a:lnTo>
                    <a:pt x="2525807" y="0"/>
                  </a:lnTo>
                  <a:lnTo>
                    <a:pt x="132461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00341">
            <a:off x="-359624" y="8036170"/>
            <a:ext cx="5165224" cy="389981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1159779" cy="10296525"/>
            <a:chOff x="0" y="0"/>
            <a:chExt cx="305456" cy="27118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456" cy="2711842"/>
            </a:xfrm>
            <a:custGeom>
              <a:avLst/>
              <a:gdLst/>
              <a:ahLst/>
              <a:cxnLst/>
              <a:rect l="l" t="t" r="r" b="b"/>
              <a:pathLst>
                <a:path w="305456" h="2711842">
                  <a:moveTo>
                    <a:pt x="0" y="0"/>
                  </a:moveTo>
                  <a:lnTo>
                    <a:pt x="305456" y="0"/>
                  </a:lnTo>
                  <a:lnTo>
                    <a:pt x="305456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4361688" y="708285"/>
            <a:ext cx="4361688" cy="822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59779" cy="11576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9138855"/>
            <a:ext cx="1159779" cy="11576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88575" y="7890152"/>
            <a:ext cx="1384180" cy="133573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61409" y="1555316"/>
            <a:ext cx="513160" cy="50399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64" r="69406"/>
          <a:stretch>
            <a:fillRect/>
          </a:stretch>
        </p:blipFill>
        <p:spPr>
          <a:xfrm rot="-5400000">
            <a:off x="5827390" y="-4623294"/>
            <a:ext cx="4029394" cy="1332534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49162" y="8079754"/>
            <a:ext cx="661454" cy="66145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49162" y="7006790"/>
            <a:ext cx="661454" cy="66145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291750">
            <a:off x="15296678" y="-1371071"/>
            <a:ext cx="5165224" cy="389981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51052" b="89913"/>
          <a:stretch>
            <a:fillRect/>
          </a:stretch>
        </p:blipFill>
        <p:spPr>
          <a:xfrm>
            <a:off x="10087596" y="3268785"/>
            <a:ext cx="3417315" cy="44558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4873981" y="7123135"/>
            <a:ext cx="1099835" cy="95185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6210054" y="7123135"/>
            <a:ext cx="951857" cy="9518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4969455" y="8251123"/>
            <a:ext cx="2856281" cy="77379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48095"/>
          <a:stretch>
            <a:fillRect/>
          </a:stretch>
        </p:blipFill>
        <p:spPr>
          <a:xfrm>
            <a:off x="8061754" y="8232863"/>
            <a:ext cx="4051684" cy="76473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3676360" y="7118372"/>
            <a:ext cx="961382" cy="96138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3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12188" t="32337" r="9402" b="23807"/>
          <a:stretch>
            <a:fillRect/>
          </a:stretch>
        </p:blipFill>
        <p:spPr>
          <a:xfrm>
            <a:off x="12498555" y="8591149"/>
            <a:ext cx="5735737" cy="1656531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3362096" y="9046816"/>
            <a:ext cx="4114080" cy="559785"/>
            <a:chOff x="0" y="0"/>
            <a:chExt cx="5485440" cy="746380"/>
          </a:xfrm>
        </p:grpSpPr>
        <p:sp>
          <p:nvSpPr>
            <p:cNvPr id="29" name="AutoShape 29"/>
            <p:cNvSpPr/>
            <p:nvPr/>
          </p:nvSpPr>
          <p:spPr>
            <a:xfrm>
              <a:off x="0" y="708280"/>
              <a:ext cx="5485440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80975"/>
              <a:ext cx="5485440" cy="658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rachason Neue"/>
                </a:rPr>
                <a:t>PROJECT PEMKOMP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88575" y="619125"/>
            <a:ext cx="12467125" cy="1877061"/>
            <a:chOff x="0" y="0"/>
            <a:chExt cx="16622833" cy="2502747"/>
          </a:xfrm>
        </p:grpSpPr>
        <p:sp>
          <p:nvSpPr>
            <p:cNvPr id="32" name="TextBox 32"/>
            <p:cNvSpPr txBox="1"/>
            <p:nvPr/>
          </p:nvSpPr>
          <p:spPr>
            <a:xfrm>
              <a:off x="0" y="1241849"/>
              <a:ext cx="16622833" cy="1260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0"/>
                </a:lnSpc>
              </a:pPr>
              <a:r>
                <a:rPr lang="en-US" sz="6200" spc="12">
                  <a:solidFill>
                    <a:srgbClr val="FFFFFF"/>
                  </a:solidFill>
                  <a:latin typeface="Technocrat"/>
                </a:rPr>
                <a:t>SIMULATION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16622833" cy="1260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0"/>
                </a:lnSpc>
              </a:pPr>
              <a:r>
                <a:rPr lang="en-US" sz="6200" spc="-235">
                  <a:solidFill>
                    <a:srgbClr val="FFFFFF"/>
                  </a:solidFill>
                  <a:latin typeface="Technocrat"/>
                </a:rPr>
                <a:t>TRANVERSE WAVE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688575" y="2927791"/>
            <a:ext cx="16323980" cy="23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799" spc="3">
                <a:solidFill>
                  <a:srgbClr val="FFFFFF"/>
                </a:solidFill>
                <a:latin typeface="HK Modular"/>
              </a:rPr>
              <a:t>DHINAR HIDAYATH - KHANSA FARRAS - SALMA MARDHIYAH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75023" y="3377375"/>
            <a:ext cx="3885114" cy="36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Modular"/>
              </a:rPr>
              <a:t>KELOMPOK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50"/>
          <a:stretch>
            <a:fillRect/>
          </a:stretch>
        </p:blipFill>
        <p:spPr>
          <a:xfrm>
            <a:off x="2705113" y="1123950"/>
            <a:ext cx="6103578" cy="4189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08691" y="1123950"/>
            <a:ext cx="6890358" cy="4189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552" y="5304309"/>
            <a:ext cx="6221248" cy="4525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05113" y="258650"/>
            <a:ext cx="12877775" cy="6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650" spc="-138">
                <a:solidFill>
                  <a:srgbClr val="FFFFFF"/>
                </a:solidFill>
                <a:latin typeface="Technocrat"/>
              </a:rPr>
              <a:t>SEKILAS SOURCE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5367FC-F3EF-1346-C35A-2CB536A12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968" y="5304309"/>
            <a:ext cx="6353032" cy="45011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34600" y="5304309"/>
            <a:ext cx="8014030" cy="4525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530" y="840004"/>
            <a:ext cx="17031172" cy="8204696"/>
            <a:chOff x="0" y="0"/>
            <a:chExt cx="22708229" cy="10939595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rcRect t="7173" b="7173"/>
            <a:stretch>
              <a:fillRect/>
            </a:stretch>
          </p:blipFill>
          <p:spPr>
            <a:xfrm>
              <a:off x="0" y="0"/>
              <a:ext cx="22708229" cy="1093959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018323" y="-694945"/>
            <a:ext cx="14761646" cy="1899038"/>
            <a:chOff x="0" y="0"/>
            <a:chExt cx="3887841" cy="500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87841" cy="500158"/>
            </a:xfrm>
            <a:custGeom>
              <a:avLst/>
              <a:gdLst/>
              <a:ahLst/>
              <a:cxnLst/>
              <a:rect l="l" t="t" r="r" b="b"/>
              <a:pathLst>
                <a:path w="3887841" h="500158">
                  <a:moveTo>
                    <a:pt x="3684641" y="0"/>
                  </a:moveTo>
                  <a:lnTo>
                    <a:pt x="203200" y="0"/>
                  </a:lnTo>
                  <a:lnTo>
                    <a:pt x="0" y="250079"/>
                  </a:lnTo>
                  <a:lnTo>
                    <a:pt x="203200" y="500158"/>
                  </a:lnTo>
                  <a:lnTo>
                    <a:pt x="3684641" y="500158"/>
                  </a:lnTo>
                  <a:lnTo>
                    <a:pt x="3887841" y="250079"/>
                  </a:lnTo>
                  <a:lnTo>
                    <a:pt x="368464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-114300"/>
              <a:ext cx="5080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26308" y="3647669"/>
            <a:ext cx="1384180" cy="133573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134230" y="9187575"/>
            <a:ext cx="20026069" cy="3421168"/>
            <a:chOff x="0" y="0"/>
            <a:chExt cx="26701425" cy="456155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7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834003" cy="456155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7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8933711" y="0"/>
              <a:ext cx="8834003" cy="4561558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7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7867422" y="0"/>
              <a:ext cx="8834003" cy="456155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843057" y="8393495"/>
            <a:ext cx="546454" cy="297574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8732916" y="7856528"/>
            <a:ext cx="291777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159472" y="9640701"/>
            <a:ext cx="546454" cy="5464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400000">
            <a:off x="4962723" y="8661637"/>
            <a:ext cx="546454" cy="250458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46906"/>
          <a:stretch>
            <a:fillRect/>
          </a:stretch>
        </p:blipFill>
        <p:spPr>
          <a:xfrm>
            <a:off x="13995929" y="9640701"/>
            <a:ext cx="2830379" cy="5464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737340">
            <a:off x="-569740" y="6050590"/>
            <a:ext cx="3196879" cy="240283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8193953">
            <a:off x="15501169" y="2812263"/>
            <a:ext cx="3196879" cy="240283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6667" y="133350"/>
            <a:ext cx="13200341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Technocrat"/>
              </a:rPr>
              <a:t>simulasi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914711" y="1171575"/>
            <a:ext cx="1296887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1269368" y="9435138"/>
            <a:ext cx="2393398" cy="71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spc="6">
                <a:solidFill>
                  <a:srgbClr val="FFFFFF"/>
                </a:solidFill>
                <a:ea typeface="レゲエ"/>
              </a:rPr>
              <a:t>こんにちは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902"/>
            <a:ext cx="18115072" cy="7454400"/>
            <a:chOff x="0" y="0"/>
            <a:chExt cx="4771048" cy="196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1048" cy="1963299"/>
            </a:xfrm>
            <a:custGeom>
              <a:avLst/>
              <a:gdLst/>
              <a:ahLst/>
              <a:cxnLst/>
              <a:rect l="l" t="t" r="r" b="b"/>
              <a:pathLst>
                <a:path w="4771048" h="1963299">
                  <a:moveTo>
                    <a:pt x="0" y="0"/>
                  </a:moveTo>
                  <a:lnTo>
                    <a:pt x="4771048" y="0"/>
                  </a:lnTo>
                  <a:lnTo>
                    <a:pt x="4771048" y="1963299"/>
                  </a:lnTo>
                  <a:lnTo>
                    <a:pt x="0" y="19632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071035" y="7855612"/>
            <a:ext cx="3216965" cy="1402688"/>
            <a:chOff x="0" y="0"/>
            <a:chExt cx="847266" cy="369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14850" y="245558"/>
            <a:ext cx="3216965" cy="1402688"/>
            <a:chOff x="0" y="0"/>
            <a:chExt cx="847266" cy="36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013608" y="-2265167"/>
            <a:ext cx="268605" cy="61555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140565" y="-2265167"/>
            <a:ext cx="268605" cy="6155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328" y="329227"/>
            <a:ext cx="966743" cy="9667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486522" y="1864944"/>
            <a:ext cx="1307440" cy="133412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501468" y="3501946"/>
            <a:ext cx="292495" cy="164155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914850" y="9757425"/>
            <a:ext cx="15662596" cy="1521757"/>
            <a:chOff x="0" y="0"/>
            <a:chExt cx="4125128" cy="4007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25128" cy="400792"/>
            </a:xfrm>
            <a:custGeom>
              <a:avLst/>
              <a:gdLst/>
              <a:ahLst/>
              <a:cxnLst/>
              <a:rect l="l" t="t" r="r" b="b"/>
              <a:pathLst>
                <a:path w="4125128" h="400792">
                  <a:moveTo>
                    <a:pt x="4125128" y="200396"/>
                  </a:moveTo>
                  <a:lnTo>
                    <a:pt x="3921928" y="400792"/>
                  </a:lnTo>
                  <a:lnTo>
                    <a:pt x="203200" y="400792"/>
                  </a:lnTo>
                  <a:lnTo>
                    <a:pt x="0" y="200396"/>
                  </a:lnTo>
                  <a:lnTo>
                    <a:pt x="203200" y="0"/>
                  </a:lnTo>
                  <a:lnTo>
                    <a:pt x="3921928" y="0"/>
                  </a:lnTo>
                  <a:lnTo>
                    <a:pt x="4125128" y="200396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114300"/>
              <a:ext cx="5842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2626139" y="1223345"/>
            <a:ext cx="12269357" cy="690151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45328" y="8534652"/>
            <a:ext cx="1340836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265">
                <a:solidFill>
                  <a:srgbClr val="000000"/>
                </a:solidFill>
                <a:latin typeface="Technocrat"/>
              </a:rPr>
              <a:t>TEORI DASAR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47746" y="485649"/>
            <a:ext cx="291184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none">
                <a:solidFill>
                  <a:srgbClr val="000000"/>
                </a:solidFill>
                <a:latin typeface="Prachason Neue Bold"/>
              </a:rPr>
              <a:t>BACK TO AGENDA PAGE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13302" y="7972458"/>
            <a:ext cx="1846284" cy="2162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902"/>
            <a:ext cx="18115072" cy="7454400"/>
            <a:chOff x="0" y="0"/>
            <a:chExt cx="4771048" cy="196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1048" cy="1963299"/>
            </a:xfrm>
            <a:custGeom>
              <a:avLst/>
              <a:gdLst/>
              <a:ahLst/>
              <a:cxnLst/>
              <a:rect l="l" t="t" r="r" b="b"/>
              <a:pathLst>
                <a:path w="4771048" h="1963299">
                  <a:moveTo>
                    <a:pt x="0" y="0"/>
                  </a:moveTo>
                  <a:lnTo>
                    <a:pt x="4771048" y="0"/>
                  </a:lnTo>
                  <a:lnTo>
                    <a:pt x="4771048" y="1963299"/>
                  </a:lnTo>
                  <a:lnTo>
                    <a:pt x="0" y="19632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071035" y="7855612"/>
            <a:ext cx="3216965" cy="1402688"/>
            <a:chOff x="0" y="0"/>
            <a:chExt cx="847266" cy="369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14850" y="245558"/>
            <a:ext cx="3216965" cy="1402688"/>
            <a:chOff x="0" y="0"/>
            <a:chExt cx="847266" cy="36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013608" y="-2265167"/>
            <a:ext cx="268605" cy="61555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140565" y="-2265167"/>
            <a:ext cx="268605" cy="6155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328" y="329227"/>
            <a:ext cx="966743" cy="9667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486522" y="1864944"/>
            <a:ext cx="1307440" cy="133412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501468" y="3501946"/>
            <a:ext cx="292495" cy="164155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914850" y="9757425"/>
            <a:ext cx="15662596" cy="1521757"/>
            <a:chOff x="0" y="0"/>
            <a:chExt cx="4125128" cy="4007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25128" cy="400792"/>
            </a:xfrm>
            <a:custGeom>
              <a:avLst/>
              <a:gdLst/>
              <a:ahLst/>
              <a:cxnLst/>
              <a:rect l="l" t="t" r="r" b="b"/>
              <a:pathLst>
                <a:path w="4125128" h="400792">
                  <a:moveTo>
                    <a:pt x="4125128" y="200396"/>
                  </a:moveTo>
                  <a:lnTo>
                    <a:pt x="3921928" y="400792"/>
                  </a:lnTo>
                  <a:lnTo>
                    <a:pt x="203200" y="400792"/>
                  </a:lnTo>
                  <a:lnTo>
                    <a:pt x="0" y="200396"/>
                  </a:lnTo>
                  <a:lnTo>
                    <a:pt x="203200" y="0"/>
                  </a:lnTo>
                  <a:lnTo>
                    <a:pt x="3921928" y="0"/>
                  </a:lnTo>
                  <a:lnTo>
                    <a:pt x="4125128" y="200396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14300" y="-114300"/>
              <a:ext cx="5842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45328" y="8534652"/>
            <a:ext cx="1340836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265">
                <a:solidFill>
                  <a:srgbClr val="000000"/>
                </a:solidFill>
                <a:latin typeface="Technocrat"/>
              </a:rPr>
              <a:t>TEORI DASAR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7746" y="485649"/>
            <a:ext cx="291184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none">
                <a:solidFill>
                  <a:srgbClr val="000000"/>
                </a:solidFill>
                <a:latin typeface="Prachason Neue Bold"/>
              </a:rPr>
              <a:t>BACK TO AGENDA PAGE</a:t>
            </a:r>
          </a:p>
        </p:txBody>
      </p:sp>
      <p:pic>
        <p:nvPicPr>
          <p:cNvPr id="21" name="Picture 2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33.3333"/>
                </p14:media>
              </p:ext>
            </p:extLst>
          </p:nvPr>
        </p:nvPicPr>
        <p:blipFill>
          <a:blip r:embed="rId12"/>
          <a:srcRect l="594" t="2377" r="594"/>
          <a:stretch>
            <a:fillRect/>
          </a:stretch>
        </p:blipFill>
        <p:spPr>
          <a:xfrm>
            <a:off x="2835088" y="1181100"/>
            <a:ext cx="12444897" cy="692492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13302" y="7972458"/>
            <a:ext cx="1846284" cy="2162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902"/>
            <a:ext cx="18115072" cy="7454400"/>
            <a:chOff x="0" y="0"/>
            <a:chExt cx="4771048" cy="196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1048" cy="1963299"/>
            </a:xfrm>
            <a:custGeom>
              <a:avLst/>
              <a:gdLst/>
              <a:ahLst/>
              <a:cxnLst/>
              <a:rect l="l" t="t" r="r" b="b"/>
              <a:pathLst>
                <a:path w="4771048" h="1963299">
                  <a:moveTo>
                    <a:pt x="0" y="0"/>
                  </a:moveTo>
                  <a:lnTo>
                    <a:pt x="4771048" y="0"/>
                  </a:lnTo>
                  <a:lnTo>
                    <a:pt x="4771048" y="1963299"/>
                  </a:lnTo>
                  <a:lnTo>
                    <a:pt x="0" y="19632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14850" y="245558"/>
            <a:ext cx="3216965" cy="1402688"/>
            <a:chOff x="0" y="0"/>
            <a:chExt cx="847266" cy="369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5013608" y="-2265167"/>
            <a:ext cx="268605" cy="61555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1140565" y="-2265167"/>
            <a:ext cx="268605" cy="61555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5328" y="329227"/>
            <a:ext cx="966743" cy="9667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86522" y="1864944"/>
            <a:ext cx="1307440" cy="13341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501468" y="3501946"/>
            <a:ext cx="292495" cy="16415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914850" y="9757425"/>
            <a:ext cx="15662596" cy="1521757"/>
            <a:chOff x="0" y="0"/>
            <a:chExt cx="4125128" cy="4007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25128" cy="400792"/>
            </a:xfrm>
            <a:custGeom>
              <a:avLst/>
              <a:gdLst/>
              <a:ahLst/>
              <a:cxnLst/>
              <a:rect l="l" t="t" r="r" b="b"/>
              <a:pathLst>
                <a:path w="4125128" h="400792">
                  <a:moveTo>
                    <a:pt x="4125128" y="200396"/>
                  </a:moveTo>
                  <a:lnTo>
                    <a:pt x="3921928" y="400792"/>
                  </a:lnTo>
                  <a:lnTo>
                    <a:pt x="203200" y="400792"/>
                  </a:lnTo>
                  <a:lnTo>
                    <a:pt x="0" y="200396"/>
                  </a:lnTo>
                  <a:lnTo>
                    <a:pt x="203200" y="0"/>
                  </a:lnTo>
                  <a:lnTo>
                    <a:pt x="3921928" y="0"/>
                  </a:lnTo>
                  <a:lnTo>
                    <a:pt x="4125128" y="200396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114300"/>
              <a:ext cx="5842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48461" y="1180462"/>
            <a:ext cx="12418149" cy="698727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45328" y="8534652"/>
            <a:ext cx="1340836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265">
                <a:solidFill>
                  <a:srgbClr val="000000"/>
                </a:solidFill>
                <a:latin typeface="Technocrat"/>
              </a:rPr>
              <a:t>TEORI DASAR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47746" y="485649"/>
            <a:ext cx="291184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none">
                <a:solidFill>
                  <a:srgbClr val="000000"/>
                </a:solidFill>
                <a:latin typeface="Prachason Neue Bold"/>
              </a:rPr>
              <a:t>BACK TO AGENDA PAGE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5071035" y="7855612"/>
            <a:ext cx="3216965" cy="1402688"/>
            <a:chOff x="0" y="0"/>
            <a:chExt cx="847266" cy="3694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13302" y="7972458"/>
            <a:ext cx="1846284" cy="216214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494672" y="5268272"/>
            <a:ext cx="3754841" cy="79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rachason Neue"/>
              </a:rPr>
              <a:t>x = A sin ω 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902"/>
            <a:ext cx="18115072" cy="7454400"/>
            <a:chOff x="0" y="0"/>
            <a:chExt cx="4771048" cy="1963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1048" cy="1963299"/>
            </a:xfrm>
            <a:custGeom>
              <a:avLst/>
              <a:gdLst/>
              <a:ahLst/>
              <a:cxnLst/>
              <a:rect l="l" t="t" r="r" b="b"/>
              <a:pathLst>
                <a:path w="4771048" h="1963299">
                  <a:moveTo>
                    <a:pt x="0" y="0"/>
                  </a:moveTo>
                  <a:lnTo>
                    <a:pt x="4771048" y="0"/>
                  </a:lnTo>
                  <a:lnTo>
                    <a:pt x="4771048" y="1963299"/>
                  </a:lnTo>
                  <a:lnTo>
                    <a:pt x="0" y="19632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071035" y="7855612"/>
            <a:ext cx="3216965" cy="1402688"/>
            <a:chOff x="0" y="0"/>
            <a:chExt cx="847266" cy="369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14850" y="245558"/>
            <a:ext cx="3216965" cy="1402688"/>
            <a:chOff x="0" y="0"/>
            <a:chExt cx="847266" cy="36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267" cy="369432"/>
            </a:xfrm>
            <a:custGeom>
              <a:avLst/>
              <a:gdLst/>
              <a:ahLst/>
              <a:cxnLst/>
              <a:rect l="l" t="t" r="r" b="b"/>
              <a:pathLst>
                <a:path w="847267" h="369432">
                  <a:moveTo>
                    <a:pt x="635450" y="0"/>
                  </a:moveTo>
                  <a:lnTo>
                    <a:pt x="0" y="0"/>
                  </a:lnTo>
                  <a:lnTo>
                    <a:pt x="0" y="369432"/>
                  </a:lnTo>
                  <a:lnTo>
                    <a:pt x="635450" y="369432"/>
                  </a:lnTo>
                  <a:lnTo>
                    <a:pt x="847267" y="184716"/>
                  </a:lnTo>
                  <a:lnTo>
                    <a:pt x="6354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6985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13302" y="7972458"/>
            <a:ext cx="1846284" cy="216214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5013608" y="-2265167"/>
            <a:ext cx="268605" cy="6155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140565" y="-2265167"/>
            <a:ext cx="268605" cy="615553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45328" y="329227"/>
            <a:ext cx="966743" cy="96674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486522" y="1864944"/>
            <a:ext cx="1307440" cy="133412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501468" y="3501946"/>
            <a:ext cx="292495" cy="164155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914850" y="9757425"/>
            <a:ext cx="15662596" cy="1521757"/>
            <a:chOff x="0" y="0"/>
            <a:chExt cx="4125128" cy="4007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25128" cy="400792"/>
            </a:xfrm>
            <a:custGeom>
              <a:avLst/>
              <a:gdLst/>
              <a:ahLst/>
              <a:cxnLst/>
              <a:rect l="l" t="t" r="r" b="b"/>
              <a:pathLst>
                <a:path w="4125128" h="400792">
                  <a:moveTo>
                    <a:pt x="4125128" y="200396"/>
                  </a:moveTo>
                  <a:lnTo>
                    <a:pt x="3921928" y="400792"/>
                  </a:lnTo>
                  <a:lnTo>
                    <a:pt x="203200" y="400792"/>
                  </a:lnTo>
                  <a:lnTo>
                    <a:pt x="0" y="200396"/>
                  </a:lnTo>
                  <a:lnTo>
                    <a:pt x="203200" y="0"/>
                  </a:lnTo>
                  <a:lnTo>
                    <a:pt x="3921928" y="0"/>
                  </a:lnTo>
                  <a:lnTo>
                    <a:pt x="4125128" y="200396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14300"/>
              <a:ext cx="5842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6389" t="12507"/>
          <a:stretch>
            <a:fillRect/>
          </a:stretch>
        </p:blipFill>
        <p:spPr>
          <a:xfrm>
            <a:off x="1880866" y="1864944"/>
            <a:ext cx="13350251" cy="623891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45328" y="8534652"/>
            <a:ext cx="1340836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265">
                <a:solidFill>
                  <a:srgbClr val="000000"/>
                </a:solidFill>
                <a:latin typeface="Technocrat"/>
              </a:rPr>
              <a:t>TEORI DASAR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47746" y="485649"/>
            <a:ext cx="291184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none">
                <a:solidFill>
                  <a:srgbClr val="000000"/>
                </a:solidFill>
                <a:latin typeface="Prachason Neue Bold"/>
              </a:rPr>
              <a:t>BACK TO AGENDA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211381"/>
            <a:ext cx="18288000" cy="0"/>
          </a:xfrm>
          <a:prstGeom prst="line">
            <a:avLst/>
          </a:prstGeom>
          <a:ln w="76200" cap="flat">
            <a:solidFill>
              <a:srgbClr val="D8D8D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0967"/>
          <a:stretch>
            <a:fillRect/>
          </a:stretch>
        </p:blipFill>
        <p:spPr>
          <a:xfrm>
            <a:off x="0" y="-33337"/>
            <a:ext cx="1777262" cy="23209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0967"/>
          <a:stretch>
            <a:fillRect/>
          </a:stretch>
        </p:blipFill>
        <p:spPr>
          <a:xfrm flipH="1">
            <a:off x="16510738" y="-33337"/>
            <a:ext cx="1777262" cy="232091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85948" y="2286563"/>
            <a:ext cx="3086100" cy="8114737"/>
            <a:chOff x="0" y="0"/>
            <a:chExt cx="812800" cy="21372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37215"/>
            </a:xfrm>
            <a:custGeom>
              <a:avLst/>
              <a:gdLst/>
              <a:ahLst/>
              <a:cxnLst/>
              <a:rect l="l" t="t" r="r" b="b"/>
              <a:pathLst>
                <a:path w="812800" h="2137215">
                  <a:moveTo>
                    <a:pt x="0" y="0"/>
                  </a:moveTo>
                  <a:lnTo>
                    <a:pt x="812800" y="0"/>
                  </a:lnTo>
                  <a:lnTo>
                    <a:pt x="812800" y="2137215"/>
                  </a:lnTo>
                  <a:lnTo>
                    <a:pt x="0" y="21372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3724" b="2544"/>
          <a:stretch>
            <a:fillRect/>
          </a:stretch>
        </p:blipFill>
        <p:spPr>
          <a:xfrm>
            <a:off x="56785" y="2287581"/>
            <a:ext cx="6034912" cy="79994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3741" b="2532"/>
          <a:stretch>
            <a:fillRect/>
          </a:stretch>
        </p:blipFill>
        <p:spPr>
          <a:xfrm>
            <a:off x="6053596" y="2287581"/>
            <a:ext cx="6122187" cy="8114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rcRect t="92126" b="2806"/>
          <a:stretch/>
        </p:blipFill>
        <p:spPr>
          <a:xfrm>
            <a:off x="12160485" y="9925050"/>
            <a:ext cx="6127515" cy="43916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80932" y="220656"/>
            <a:ext cx="12126136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500" spc="-209">
                <a:solidFill>
                  <a:srgbClr val="FFFFFF"/>
                </a:solidFill>
                <a:latin typeface="Technocrat"/>
              </a:rPr>
              <a:t>LANGKAH-LANGKAH PEMOGRAMAN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8360A-5691-2AB7-CC62-37D3C15660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b="9630"/>
          <a:stretch/>
        </p:blipFill>
        <p:spPr>
          <a:xfrm>
            <a:off x="12160485" y="2286563"/>
            <a:ext cx="6127515" cy="7638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211381"/>
            <a:ext cx="18288000" cy="0"/>
          </a:xfrm>
          <a:prstGeom prst="line">
            <a:avLst/>
          </a:prstGeom>
          <a:ln w="76200" cap="flat">
            <a:solidFill>
              <a:srgbClr val="D8D8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9782700"/>
            <a:ext cx="18288000" cy="628661"/>
            <a:chOff x="0" y="0"/>
            <a:chExt cx="4816593" cy="1655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5573"/>
            </a:xfrm>
            <a:custGeom>
              <a:avLst/>
              <a:gdLst/>
              <a:ahLst/>
              <a:cxnLst/>
              <a:rect l="l" t="t" r="r" b="b"/>
              <a:pathLst>
                <a:path w="4816592" h="165573">
                  <a:moveTo>
                    <a:pt x="0" y="0"/>
                  </a:moveTo>
                  <a:lnTo>
                    <a:pt x="4816592" y="0"/>
                  </a:lnTo>
                  <a:lnTo>
                    <a:pt x="4816592" y="165573"/>
                  </a:lnTo>
                  <a:lnTo>
                    <a:pt x="0" y="165573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9782700"/>
            <a:ext cx="629806" cy="6286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658194" y="9696445"/>
            <a:ext cx="629806" cy="6286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967"/>
          <a:stretch>
            <a:fillRect/>
          </a:stretch>
        </p:blipFill>
        <p:spPr>
          <a:xfrm>
            <a:off x="0" y="-33337"/>
            <a:ext cx="1777262" cy="23209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3990461" y="7330794"/>
            <a:ext cx="443996" cy="53086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V="1">
            <a:off x="13853543" y="7330794"/>
            <a:ext cx="443996" cy="53086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967"/>
          <a:stretch>
            <a:fillRect/>
          </a:stretch>
        </p:blipFill>
        <p:spPr>
          <a:xfrm flipH="1">
            <a:off x="16510738" y="-33337"/>
            <a:ext cx="1777262" cy="2320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 r="54981"/>
          <a:stretch>
            <a:fillRect/>
          </a:stretch>
        </p:blipFill>
        <p:spPr>
          <a:xfrm>
            <a:off x="0" y="2709109"/>
            <a:ext cx="2177508" cy="649366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 l="50078" r="2141"/>
          <a:stretch>
            <a:fillRect/>
          </a:stretch>
        </p:blipFill>
        <p:spPr>
          <a:xfrm>
            <a:off x="2020220" y="2709109"/>
            <a:ext cx="2311062" cy="64936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 l="4899" t="1010" r="51990"/>
          <a:stretch>
            <a:fillRect/>
          </a:stretch>
        </p:blipFill>
        <p:spPr>
          <a:xfrm>
            <a:off x="4314726" y="2709109"/>
            <a:ext cx="1998024" cy="648968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99338" y="2709109"/>
            <a:ext cx="3776202" cy="6493663"/>
            <a:chOff x="0" y="0"/>
            <a:chExt cx="994555" cy="17102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4555" cy="1710265"/>
            </a:xfrm>
            <a:custGeom>
              <a:avLst/>
              <a:gdLst/>
              <a:ahLst/>
              <a:cxnLst/>
              <a:rect l="l" t="t" r="r" b="b"/>
              <a:pathLst>
                <a:path w="994555" h="1710265">
                  <a:moveTo>
                    <a:pt x="0" y="0"/>
                  </a:moveTo>
                  <a:lnTo>
                    <a:pt x="994555" y="0"/>
                  </a:lnTo>
                  <a:lnTo>
                    <a:pt x="994555" y="1710265"/>
                  </a:lnTo>
                  <a:lnTo>
                    <a:pt x="0" y="17102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 l="52615" r="2994" b="949"/>
          <a:stretch>
            <a:fillRect/>
          </a:stretch>
        </p:blipFill>
        <p:spPr>
          <a:xfrm>
            <a:off x="8320101" y="2705134"/>
            <a:ext cx="2057359" cy="649366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 t="238" b="578"/>
          <a:stretch>
            <a:fillRect/>
          </a:stretch>
        </p:blipFill>
        <p:spPr>
          <a:xfrm>
            <a:off x="6213410" y="2709109"/>
            <a:ext cx="2199979" cy="648968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l="57679" r="479"/>
          <a:stretch>
            <a:fillRect/>
          </a:stretch>
        </p:blipFill>
        <p:spPr>
          <a:xfrm>
            <a:off x="16171535" y="2700556"/>
            <a:ext cx="2116465" cy="649824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rcRect r="2008"/>
          <a:stretch>
            <a:fillRect/>
          </a:stretch>
        </p:blipFill>
        <p:spPr>
          <a:xfrm>
            <a:off x="10264007" y="2904040"/>
            <a:ext cx="3460802" cy="5771642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80932" y="220656"/>
            <a:ext cx="12126136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500" spc="-209">
                <a:solidFill>
                  <a:srgbClr val="FFFFFF"/>
                </a:solidFill>
                <a:latin typeface="Technocrat"/>
              </a:rPr>
              <a:t>LANGKAH-LANGKAH PEMOGRAMAN</a:t>
            </a:r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FF696AD8-47EF-E543-B7BD-FE18001B32E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8"/>
          <a:stretch/>
        </p:blipFill>
        <p:spPr>
          <a:xfrm>
            <a:off x="13714382" y="2700556"/>
            <a:ext cx="2457153" cy="64936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14132"/>
              </p:ext>
            </p:extLst>
          </p:nvPr>
        </p:nvGraphicFramePr>
        <p:xfrm>
          <a:off x="-28575" y="-605685"/>
          <a:ext cx="18316575" cy="11287574"/>
        </p:xfrm>
        <a:graphic>
          <a:graphicData uri="http://schemas.openxmlformats.org/drawingml/2006/table">
            <a:tbl>
              <a:tblPr/>
              <a:tblGrid>
                <a:gridCol w="3663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3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3288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083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1799" dirty="0">
                        <a:solidFill>
                          <a:srgbClr val="FFFFFF"/>
                        </a:solidFill>
                        <a:latin typeface="Prachason Neue Bold"/>
                      </a:endParaRPr>
                    </a:p>
                    <a:p>
                      <a:pPr algn="l">
                        <a:defRPr/>
                      </a:pPr>
                      <a:endParaRPr lang="en-US" sz="1799" dirty="0">
                        <a:solidFill>
                          <a:srgbClr val="FFFFFF"/>
                        </a:solidFill>
                        <a:latin typeface="Prachason Neue Bold"/>
                      </a:endParaRPr>
                    </a:p>
                    <a:p>
                      <a:pPr algn="l">
                        <a:defRPr/>
                      </a:pPr>
                      <a:r>
                        <a:rPr lang="en-US" sz="1799" dirty="0">
                          <a:solidFill>
                            <a:srgbClr val="FFFFFF"/>
                          </a:solidFill>
                          <a:latin typeface="Prachason Neue Bold"/>
                        </a:rPr>
                        <a:t>                  MULAI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mengatur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kecepatan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tampilan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gambar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 </a:t>
                      </a:r>
                      <a:endParaRPr lang="en-US" sz="15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menginisiasikan font, kecepatan teks, dan amplitudo</a:t>
                      </a:r>
                      <a:endParaRPr lang="en-US" sz="15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Menghitung y += (radius / i) * math.sin(angle * i)</a:t>
                      </a:r>
                      <a:endParaRPr lang="en-US" sz="15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menginisiasikan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titik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wave</a:t>
                      </a:r>
                      <a:endParaRPr lang="en-US" sz="15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26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mengimport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module yang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akan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dipakai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melakukan pengondisian looping for event in pygame.event.get():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memberikan surface berwarna (0, 0, 0)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membuat garis batas lingkaran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Melakukan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pengondisian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if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len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(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titik_wave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) &gt; 1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94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menginisialisasikan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pygame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melakukan pengondisian pengaturan tombol pada keyboard untuk menjalankan program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menampilkan surface, kecepatan teks, dan amplitudo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membuat garis dalam lingkaran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menggambar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gelombang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761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mendefinisikan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tampilan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output,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progam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yang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akan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dijalankan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, dan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nilai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awal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,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musik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,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panjang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gelombang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melakukan pengondisian looping while pause 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menginisiasikan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x, y = center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Menghitung angle += kecepatan_sudut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099" dirty="0">
                          <a:solidFill>
                            <a:srgbClr val="FFFFFF"/>
                          </a:solidFill>
                          <a:latin typeface="Prachason Neue"/>
                        </a:rPr>
                        <a:t>              </a:t>
                      </a:r>
                    </a:p>
                    <a:p>
                      <a:pPr algn="l">
                        <a:defRPr/>
                      </a:pPr>
                      <a:endParaRPr lang="en-US" sz="2099" dirty="0">
                        <a:solidFill>
                          <a:srgbClr val="FFFFFF"/>
                        </a:solidFill>
                        <a:latin typeface="Prachason Neue"/>
                      </a:endParaRPr>
                    </a:p>
                    <a:p>
                      <a:pPr algn="l">
                        <a:defRPr/>
                      </a:pPr>
                      <a:r>
                        <a:rPr lang="en-US" sz="2099" dirty="0">
                          <a:solidFill>
                            <a:srgbClr val="FFFFFF"/>
                          </a:solidFill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             SELESAI</a:t>
                      </a:r>
                      <a:endParaRPr lang="en-US" sz="1100" dirty="0">
                        <a:latin typeface="Prachason Neue Bold" panose="020B0604020202020204" charset="-34"/>
                        <a:cs typeface="Prachason Neue Bold" panose="020B0604020202020204" charset="-34"/>
                      </a:endParaRP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26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melakukan pengondisian looping while true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melakukan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pengondisian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looping for event in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pygame.event.get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():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melakukan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pengondisisan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for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in range (1, 2*n+1, 2)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Melakukan proses wave.insert(0,y)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094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mendefinisikan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dan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menampilkan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tampilan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layar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melakukan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pengondisian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pengaturan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tombol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pada keyboard untuk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melanjutkan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program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Menginisiasikan prevx, prevy = x, y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Menggambar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garis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penghubung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217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rachason Neue Bold"/>
                        </a:rPr>
                        <a:t>memperbaharui display pada window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mengatur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jenis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font dan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ukuran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font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Menghitung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 x += (radius /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) *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math.cos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(angle *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)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600" dirty="0" err="1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Melakukan</a:t>
                      </a:r>
                      <a:r>
                        <a:rPr lang="en-US" sz="1600" dirty="0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 </a:t>
                      </a:r>
                      <a:r>
                        <a:rPr lang="en-US" sz="1600" dirty="0" err="1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pengondisian</a:t>
                      </a:r>
                      <a:r>
                        <a:rPr lang="en-US" sz="1600" dirty="0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 if </a:t>
                      </a:r>
                      <a:r>
                        <a:rPr lang="en-US" sz="1600" dirty="0" err="1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len</a:t>
                      </a:r>
                      <a:r>
                        <a:rPr lang="en-US" sz="1600" dirty="0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(wave)&gt;</a:t>
                      </a:r>
                      <a:r>
                        <a:rPr lang="en-US" sz="1600" dirty="0" err="1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batas_gelombang</a:t>
                      </a:r>
                      <a:r>
                        <a:rPr lang="en-US" sz="1600" dirty="0">
                          <a:latin typeface="Prachason Neue Bold" panose="020B0604020202020204" charset="-34"/>
                          <a:cs typeface="Prachason Neue Bold" panose="020B0604020202020204" charset="-34"/>
                        </a:rPr>
                        <a:t>:</a:t>
                      </a:r>
                    </a:p>
                    <a:p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rachason Neue Bold"/>
                        </a:rPr>
                        <a:t>Wave.pop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rachason Neue Bold"/>
                        </a:rPr>
                        <a:t>()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63645" y="6447505"/>
            <a:ext cx="2472712" cy="1858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00001" y="8530986"/>
            <a:ext cx="681328" cy="6813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67953" y="8551833"/>
            <a:ext cx="706467" cy="706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807093" y="8565392"/>
            <a:ext cx="692908" cy="6929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074420" y="8530986"/>
            <a:ext cx="727314" cy="7273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400000">
            <a:off x="16573365" y="7646045"/>
            <a:ext cx="467456" cy="443277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48000" y="-90155"/>
            <a:ext cx="12877775" cy="56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3250" spc="-123" dirty="0">
                <a:solidFill>
                  <a:srgbClr val="000000"/>
                </a:solidFill>
                <a:latin typeface="Technocrat"/>
              </a:rPr>
              <a:t>LANGKAH - LANGKAH PEMROGAAMAN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307</Words>
  <Application>Microsoft Office PowerPoint</Application>
  <PresentationFormat>Custom</PresentationFormat>
  <Paragraphs>57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Technocrat</vt:lpstr>
      <vt:lpstr>Arial</vt:lpstr>
      <vt:lpstr>Prachason Neue</vt:lpstr>
      <vt:lpstr>HK Modular</vt:lpstr>
      <vt:lpstr>Calibri</vt:lpstr>
      <vt:lpstr>Prachason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tranverse</dc:title>
  <cp:lastModifiedBy>Salma Mardhiyah</cp:lastModifiedBy>
  <cp:revision>5</cp:revision>
  <dcterms:created xsi:type="dcterms:W3CDTF">2006-08-16T00:00:00Z</dcterms:created>
  <dcterms:modified xsi:type="dcterms:W3CDTF">2022-12-18T18:56:07Z</dcterms:modified>
  <dc:identifier>DAFU71VKhGQ</dc:identifier>
</cp:coreProperties>
</file>